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media/image10.jpg" ContentType="image/png"/>
  <Override PartName="/ppt/media/image2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1" r:id="rId10"/>
    <p:sldId id="267" r:id="rId11"/>
    <p:sldId id="278" r:id="rId12"/>
    <p:sldId id="279" r:id="rId13"/>
    <p:sldId id="280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7" r:id="rId23"/>
    <p:sldId id="275" r:id="rId24"/>
    <p:sldId id="281" r:id="rId25"/>
    <p:sldId id="259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B6CCDA4-99E7-4FCF-84DD-1C9ECF531ED9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356AA7-B4BD-4B11-92BA-C46BF02ADA3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6016" y="2996952"/>
            <a:ext cx="3313355" cy="1702160"/>
          </a:xfrm>
        </p:spPr>
        <p:txBody>
          <a:bodyPr>
            <a:noAutofit/>
          </a:bodyPr>
          <a:lstStyle/>
          <a:p>
            <a:r>
              <a:rPr lang="pt-BR" sz="4800" dirty="0" smtClean="0"/>
              <a:t>Avicultura de Postura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6016" y="5301208"/>
            <a:ext cx="3309803" cy="1260629"/>
          </a:xfrm>
        </p:spPr>
        <p:txBody>
          <a:bodyPr/>
          <a:lstStyle/>
          <a:p>
            <a:r>
              <a:rPr lang="pt-BR" dirty="0" smtClean="0"/>
              <a:t>Acadêmica: Isabela Martins</a:t>
            </a:r>
          </a:p>
          <a:p>
            <a:r>
              <a:rPr lang="pt-BR" dirty="0" smtClean="0"/>
              <a:t>3</a:t>
            </a:r>
            <a:r>
              <a:rPr lang="pt-BR" sz="2000" dirty="0" smtClean="0"/>
              <a:t>º ano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6004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1"/>
            <a:ext cx="1181683" cy="5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8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24744" cy="1143000"/>
          </a:xfrm>
        </p:spPr>
        <p:txBody>
          <a:bodyPr/>
          <a:lstStyle/>
          <a:p>
            <a:r>
              <a:rPr lang="pt-BR" dirty="0" smtClean="0"/>
              <a:t>Criação das aves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28146" y="1412776"/>
            <a:ext cx="6777317" cy="3508977"/>
          </a:xfrm>
        </p:spPr>
        <p:txBody>
          <a:bodyPr/>
          <a:lstStyle/>
          <a:p>
            <a:pPr algn="r"/>
            <a:r>
              <a:rPr lang="pt-BR" dirty="0" smtClean="0"/>
              <a:t>Dividida em três fases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2936"/>
            <a:ext cx="3357399" cy="33387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70467"/>
            <a:ext cx="3551286" cy="23616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3456384" cy="22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criação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Extensivo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5328592" cy="32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criação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Semi</a:t>
            </a:r>
            <a:r>
              <a:rPr lang="pt-BR" dirty="0" smtClean="0"/>
              <a:t> - extensivo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4608512" cy="345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criação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Intensivo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4713312" cy="35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de postura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241061"/>
              </p:ext>
            </p:extLst>
          </p:nvPr>
        </p:nvGraphicFramePr>
        <p:xfrm>
          <a:off x="539552" y="2204864"/>
          <a:ext cx="8064896" cy="3888434"/>
        </p:xfrm>
        <a:graphic>
          <a:graphicData uri="http://schemas.openxmlformats.org/drawingml/2006/table">
            <a:tbl>
              <a:tblPr/>
              <a:tblGrid>
                <a:gridCol w="4032448"/>
                <a:gridCol w="4032448"/>
              </a:tblGrid>
              <a:tr h="633945">
                <a:tc>
                  <a:txBody>
                    <a:bodyPr/>
                    <a:lstStyle/>
                    <a:p>
                      <a:pPr algn="just"/>
                      <a:r>
                        <a:rPr lang="pt-BR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IDADE (EM SEMANAS)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PRODUÇÃO DE OVOS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15">
                <a:tc>
                  <a:txBody>
                    <a:bodyPr/>
                    <a:lstStyle/>
                    <a:p>
                      <a:pPr algn="just"/>
                      <a:r>
                        <a:rPr lang="pt-BR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De 17ª A 18ª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5 A 10%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15">
                <a:tc>
                  <a:txBody>
                    <a:bodyPr/>
                    <a:lstStyle/>
                    <a:p>
                      <a:pPr algn="just"/>
                      <a:r>
                        <a:rPr lang="pt-BR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De 19ª a 20ª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50%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15">
                <a:tc>
                  <a:txBody>
                    <a:bodyPr/>
                    <a:lstStyle/>
                    <a:p>
                      <a:pPr algn="just"/>
                      <a:r>
                        <a:rPr lang="pt-BR" sz="2800" b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De 28ª a 30ª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Mais de 90%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29">
                <a:tc>
                  <a:txBody>
                    <a:bodyPr/>
                    <a:lstStyle/>
                    <a:p>
                      <a:pPr algn="just"/>
                      <a:r>
                        <a:rPr lang="pt-BR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De 45ª a 70ª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Ocorre  decréscimo na produção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15">
                <a:tc>
                  <a:txBody>
                    <a:bodyPr/>
                    <a:lstStyle/>
                    <a:p>
                      <a:pPr algn="just"/>
                      <a:r>
                        <a:rPr lang="pt-BR" sz="2800" b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Acima de 70ª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Simplified Arabic" pitchFamily="18" charset="-78"/>
                        </a:rPr>
                        <a:t>Descarte.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652120" y="60932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site </a:t>
            </a:r>
            <a:r>
              <a:rPr lang="pt-BR" dirty="0" err="1" smtClean="0"/>
              <a:t>ceplac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9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Manejo básico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Limpeza do </a:t>
            </a:r>
          </a:p>
          <a:p>
            <a:pPr marL="68580" indent="0">
              <a:buNone/>
            </a:pPr>
            <a:r>
              <a:rPr lang="pt-BR" dirty="0" smtClean="0"/>
              <a:t>ambiente</a:t>
            </a:r>
          </a:p>
          <a:p>
            <a:endParaRPr lang="pt-BR" dirty="0"/>
          </a:p>
          <a:p>
            <a:r>
              <a:rPr lang="pt-BR" dirty="0" smtClean="0"/>
              <a:t>Temperatura </a:t>
            </a:r>
          </a:p>
          <a:p>
            <a:pPr marL="68580" indent="0">
              <a:buNone/>
            </a:pPr>
            <a:r>
              <a:rPr lang="pt-BR" dirty="0" smtClean="0"/>
              <a:t>adequada </a:t>
            </a:r>
          </a:p>
          <a:p>
            <a:endParaRPr lang="pt-BR" dirty="0"/>
          </a:p>
          <a:p>
            <a:r>
              <a:rPr lang="pt-BR" dirty="0" smtClean="0"/>
              <a:t>Disponibilidade de ração específica e água fresca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75" y="2132856"/>
            <a:ext cx="4283968" cy="27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Manejo da temperatura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250063"/>
              </p:ext>
            </p:extLst>
          </p:nvPr>
        </p:nvGraphicFramePr>
        <p:xfrm>
          <a:off x="1115616" y="2708920"/>
          <a:ext cx="6777038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1"/>
                          </a:solidFill>
                        </a:rPr>
                        <a:t>Idade</a:t>
                      </a:r>
                      <a:r>
                        <a:rPr lang="pt-BR" sz="2800" b="1" baseline="0" dirty="0" smtClean="0">
                          <a:solidFill>
                            <a:schemeClr val="accent1"/>
                          </a:solidFill>
                        </a:rPr>
                        <a:t> (dias)</a:t>
                      </a:r>
                      <a:endParaRPr lang="pt-BR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1"/>
                          </a:solidFill>
                        </a:rPr>
                        <a:t>Temperatura</a:t>
                      </a:r>
                      <a:r>
                        <a:rPr lang="pt-BR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pt-BR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1"/>
                          </a:solidFill>
                        </a:rPr>
                        <a:t>1º</a:t>
                      </a:r>
                      <a:r>
                        <a:rPr lang="pt-BR" sz="2800" b="1" baseline="0" dirty="0" smtClean="0">
                          <a:solidFill>
                            <a:schemeClr val="accent1"/>
                          </a:solidFill>
                        </a:rPr>
                        <a:t> a 2º</a:t>
                      </a:r>
                      <a:endParaRPr lang="pt-BR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1"/>
                          </a:solidFill>
                        </a:rPr>
                        <a:t>34 </a:t>
                      </a:r>
                      <a:r>
                        <a:rPr lang="pt-BR" sz="2800" b="1" dirty="0" err="1" smtClean="0">
                          <a:solidFill>
                            <a:schemeClr val="accent1"/>
                          </a:solidFill>
                        </a:rPr>
                        <a:t>ºC</a:t>
                      </a:r>
                      <a:endParaRPr lang="pt-BR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1"/>
                          </a:solidFill>
                        </a:rPr>
                        <a:t>3º a</a:t>
                      </a:r>
                      <a:r>
                        <a:rPr lang="pt-BR" sz="2800" b="1" baseline="0" dirty="0" smtClean="0">
                          <a:solidFill>
                            <a:schemeClr val="accent1"/>
                          </a:solidFill>
                        </a:rPr>
                        <a:t> 6º</a:t>
                      </a:r>
                      <a:endParaRPr lang="pt-BR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1"/>
                          </a:solidFill>
                        </a:rPr>
                        <a:t>32 </a:t>
                      </a:r>
                      <a:r>
                        <a:rPr lang="pt-BR" sz="2800" b="1" dirty="0" err="1" smtClean="0">
                          <a:solidFill>
                            <a:schemeClr val="accent1"/>
                          </a:solidFill>
                        </a:rPr>
                        <a:t>ºC</a:t>
                      </a:r>
                      <a:endParaRPr lang="pt-BR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1"/>
                          </a:solidFill>
                        </a:rPr>
                        <a:t>7º</a:t>
                      </a:r>
                      <a:r>
                        <a:rPr lang="pt-BR" sz="2800" b="1" baseline="0" dirty="0" smtClean="0">
                          <a:solidFill>
                            <a:schemeClr val="accent1"/>
                          </a:solidFill>
                        </a:rPr>
                        <a:t> em diante</a:t>
                      </a:r>
                      <a:endParaRPr lang="pt-BR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1"/>
                          </a:solidFill>
                        </a:rPr>
                        <a:t>28 </a:t>
                      </a:r>
                      <a:r>
                        <a:rPr lang="pt-BR" sz="2800" b="1" dirty="0" err="1" smtClean="0">
                          <a:solidFill>
                            <a:schemeClr val="accent1"/>
                          </a:solidFill>
                        </a:rPr>
                        <a:t>ºC</a:t>
                      </a:r>
                      <a:endParaRPr lang="pt-BR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64088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site </a:t>
            </a:r>
            <a:r>
              <a:rPr lang="pt-BR" dirty="0" err="1" smtClean="0"/>
              <a:t>bigsal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85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Manejo de temperatura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6578136" cy="3479739"/>
          </a:xfrm>
        </p:spPr>
      </p:pic>
    </p:spTree>
    <p:extLst>
      <p:ext uri="{BB962C8B-B14F-4D97-AF65-F5344CB8AC3E}">
        <p14:creationId xmlns:p14="http://schemas.microsoft.com/office/powerpoint/2010/main" val="28351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Manejo nutricional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632335"/>
              </p:ext>
            </p:extLst>
          </p:nvPr>
        </p:nvGraphicFramePr>
        <p:xfrm>
          <a:off x="539551" y="2420886"/>
          <a:ext cx="8064896" cy="2664298"/>
        </p:xfrm>
        <a:graphic>
          <a:graphicData uri="http://schemas.openxmlformats.org/drawingml/2006/table">
            <a:tbl>
              <a:tblPr/>
              <a:tblGrid>
                <a:gridCol w="4032448"/>
                <a:gridCol w="4032448"/>
              </a:tblGrid>
              <a:tr h="761228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Alimentação Por Idade           </a:t>
                      </a:r>
                      <a:endParaRPr lang="pt-BR" sz="24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Tipo de Ração</a:t>
                      </a:r>
                      <a:endParaRPr lang="pt-BR" sz="2400" b="1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28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pt-BR" sz="2400" b="1" dirty="0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Aves para postura </a:t>
                      </a:r>
                      <a:endParaRPr lang="pt-BR" sz="24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r>
                        <a:rPr lang="pt-BR" sz="2400" b="1" dirty="0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 </a:t>
                      </a:r>
                      <a:endParaRPr lang="pt-BR" sz="24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 </a:t>
                      </a:r>
                      <a:endParaRPr lang="pt-BR" sz="24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r>
                        <a:rPr lang="pt-BR" sz="2400" b="1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1 a 10 semanas</a:t>
                      </a:r>
                      <a:endParaRPr lang="pt-BR" sz="2400" b="1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Ração para pintinhas.</a:t>
                      </a:r>
                      <a:endParaRPr lang="pt-BR" sz="2400" b="1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r>
                        <a:rPr lang="pt-BR" sz="2400" b="1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11 a 18 semanas </a:t>
                      </a:r>
                      <a:endParaRPr lang="pt-BR" sz="2400" b="1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Ração para frangas.</a:t>
                      </a:r>
                      <a:endParaRPr lang="pt-BR" sz="2400" b="1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r>
                        <a:rPr lang="pt-BR" sz="2400" b="1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Mais de 19 semanas </a:t>
                      </a:r>
                      <a:endParaRPr lang="pt-BR" sz="2400" b="1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Ração para postura.</a:t>
                      </a:r>
                      <a:endParaRPr lang="pt-BR" sz="24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427984" y="5805264"/>
            <a:ext cx="4155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Revista: Escala Rural – Ano III-  Nº 18</a:t>
            </a:r>
          </a:p>
        </p:txBody>
      </p:sp>
    </p:spTree>
    <p:extLst>
      <p:ext uri="{BB962C8B-B14F-4D97-AF65-F5344CB8AC3E}">
        <p14:creationId xmlns:p14="http://schemas.microsoft.com/office/powerpoint/2010/main" val="5665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Manejo do ovo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Transporte </a:t>
            </a:r>
          </a:p>
          <a:p>
            <a:endParaRPr lang="pt-BR" dirty="0"/>
          </a:p>
          <a:p>
            <a:r>
              <a:rPr lang="pt-BR" dirty="0" smtClean="0"/>
              <a:t>Acondicionamento </a:t>
            </a:r>
          </a:p>
          <a:p>
            <a:endParaRPr lang="pt-BR" dirty="0"/>
          </a:p>
          <a:p>
            <a:r>
              <a:rPr lang="pt-BR" dirty="0" smtClean="0"/>
              <a:t>Lavagem </a:t>
            </a:r>
          </a:p>
          <a:p>
            <a:endParaRPr lang="pt-BR" dirty="0"/>
          </a:p>
          <a:p>
            <a:r>
              <a:rPr lang="pt-BR" dirty="0" smtClean="0"/>
              <a:t>Ovoscopia</a:t>
            </a:r>
          </a:p>
          <a:p>
            <a:endParaRPr lang="pt-BR" dirty="0"/>
          </a:p>
          <a:p>
            <a:r>
              <a:rPr lang="pt-BR" dirty="0" smtClean="0"/>
              <a:t>Aspersão de óleo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09545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08720"/>
            <a:ext cx="4413059" cy="23762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</p:spPr>
        <p:txBody>
          <a:bodyPr/>
          <a:lstStyle/>
          <a:p>
            <a:r>
              <a:rPr lang="pt-BR" dirty="0" smtClean="0"/>
              <a:t>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132856"/>
            <a:ext cx="6777317" cy="3508977"/>
          </a:xfrm>
        </p:spPr>
        <p:txBody>
          <a:bodyPr>
            <a:normAutofit/>
          </a:bodyPr>
          <a:lstStyle/>
          <a:p>
            <a:r>
              <a:rPr lang="pt-BR" dirty="0" smtClean="0"/>
              <a:t>Galinhas poedeiras </a:t>
            </a:r>
          </a:p>
          <a:p>
            <a:pPr marL="68580" indent="0">
              <a:buNone/>
            </a:pPr>
            <a:r>
              <a:rPr lang="pt-BR" dirty="0" smtClean="0"/>
              <a:t>ou de postura são </a:t>
            </a:r>
          </a:p>
          <a:p>
            <a:pPr marL="68580" indent="0">
              <a:buNone/>
            </a:pPr>
            <a:r>
              <a:rPr lang="pt-BR" dirty="0" smtClean="0"/>
              <a:t>aquelas destinadas</a:t>
            </a:r>
          </a:p>
          <a:p>
            <a:pPr marL="68580" indent="0">
              <a:buNone/>
            </a:pPr>
            <a:r>
              <a:rPr lang="pt-BR" dirty="0" smtClean="0"/>
              <a:t> á </a:t>
            </a:r>
            <a:r>
              <a:rPr lang="pt-BR" b="1" dirty="0" smtClean="0"/>
              <a:t>produção de ovos</a:t>
            </a:r>
            <a:r>
              <a:rPr lang="pt-BR" dirty="0" smtClean="0"/>
              <a:t>, sendo este de alto valor nutricional, podendo sua qualidade ser influenciada pelas condições de manejo, instalações, manejo nutricional e ambiente.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7188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Ovo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Manejo nutricional        70% do custo de produção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Para cada ovo        41g de ração</a:t>
            </a:r>
          </a:p>
          <a:p>
            <a:endParaRPr lang="pt-BR" dirty="0"/>
          </a:p>
          <a:p>
            <a:r>
              <a:rPr lang="pt-BR" dirty="0" smtClean="0"/>
              <a:t>Deficiência de nutrientes        qualidade do ovo   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4499992" y="256490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851920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333541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94921"/>
            <a:ext cx="2479241" cy="14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09120"/>
            <a:ext cx="4865742" cy="18666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28" y="476672"/>
            <a:ext cx="7024744" cy="1143000"/>
          </a:xfrm>
        </p:spPr>
        <p:txBody>
          <a:bodyPr/>
          <a:lstStyle/>
          <a:p>
            <a:r>
              <a:rPr lang="pt-BR" dirty="0" smtClean="0"/>
              <a:t>Ovo - 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628801"/>
            <a:ext cx="6777317" cy="3096344"/>
          </a:xfrm>
        </p:spPr>
        <p:txBody>
          <a:bodyPr>
            <a:normAutofit/>
          </a:bodyPr>
          <a:lstStyle/>
          <a:p>
            <a:r>
              <a:rPr lang="pt-BR" sz="2300" dirty="0" smtClean="0"/>
              <a:t>Tipo 1 ou extra: 60g</a:t>
            </a:r>
          </a:p>
          <a:p>
            <a:endParaRPr lang="pt-BR" sz="2300" dirty="0"/>
          </a:p>
          <a:p>
            <a:r>
              <a:rPr lang="pt-BR" sz="2300" dirty="0" smtClean="0"/>
              <a:t>Tipo 2 ou grande: 55g</a:t>
            </a:r>
          </a:p>
          <a:p>
            <a:endParaRPr lang="pt-BR" sz="2300" dirty="0"/>
          </a:p>
          <a:p>
            <a:r>
              <a:rPr lang="pt-BR" sz="2300" dirty="0" smtClean="0"/>
              <a:t>Tipo 3 ou médio: 50g</a:t>
            </a:r>
          </a:p>
          <a:p>
            <a:endParaRPr lang="pt-BR" sz="2300" dirty="0"/>
          </a:p>
          <a:p>
            <a:r>
              <a:rPr lang="pt-BR" sz="2300" dirty="0" smtClean="0"/>
              <a:t>Tipo 4 ou pequeno 45g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8300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Ovo – BENEFÍCIOS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Controle de peso</a:t>
            </a:r>
          </a:p>
          <a:p>
            <a:endParaRPr lang="pt-BR" dirty="0"/>
          </a:p>
          <a:p>
            <a:r>
              <a:rPr lang="pt-BR" dirty="0" smtClean="0"/>
              <a:t>Gestação saudável </a:t>
            </a:r>
          </a:p>
          <a:p>
            <a:endParaRPr lang="pt-BR" dirty="0"/>
          </a:p>
          <a:p>
            <a:r>
              <a:rPr lang="pt-BR" dirty="0" smtClean="0"/>
              <a:t>Fundação cerebral </a:t>
            </a:r>
          </a:p>
          <a:p>
            <a:endParaRPr lang="pt-BR" dirty="0"/>
          </a:p>
          <a:p>
            <a:r>
              <a:rPr lang="pt-BR" dirty="0" smtClean="0"/>
              <a:t>Saúde da visão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3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Ovo – MITO do COLESTEROL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 acordo com especialistas, o ovo contém quantidades muito baixas de gorduras saturadas (1,5g das 5,5g de gorduras </a:t>
            </a:r>
            <a:r>
              <a:rPr lang="pt-BR" dirty="0" smtClean="0"/>
              <a:t>insaturadas).</a:t>
            </a:r>
          </a:p>
          <a:p>
            <a:endParaRPr lang="pt-BR" dirty="0"/>
          </a:p>
          <a:p>
            <a:pPr marL="68580" indent="0">
              <a:buNone/>
            </a:pPr>
            <a:r>
              <a:rPr lang="pt-BR" dirty="0" smtClean="0"/>
              <a:t>       </a:t>
            </a:r>
          </a:p>
          <a:p>
            <a:pPr marL="68580" indent="0" algn="ctr">
              <a:buNone/>
            </a:pPr>
            <a:r>
              <a:rPr lang="pt-BR" sz="2800" b="1" dirty="0" smtClean="0"/>
              <a:t>  </a:t>
            </a:r>
            <a:endParaRPr lang="pt-BR" b="1" dirty="0"/>
          </a:p>
        </p:txBody>
      </p:sp>
      <p:sp>
        <p:nvSpPr>
          <p:cNvPr id="4" name="Seta para baixo 3"/>
          <p:cNvSpPr/>
          <p:nvPr/>
        </p:nvSpPr>
        <p:spPr>
          <a:xfrm>
            <a:off x="4256544" y="4077072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428452" y="5013176"/>
            <a:ext cx="2232248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pt-BR" sz="2800" b="1" dirty="0"/>
              <a:t>CONSUMO </a:t>
            </a:r>
            <a:r>
              <a:rPr lang="pt-BR" sz="2800" b="1" dirty="0" smtClean="0"/>
              <a:t>   </a:t>
            </a:r>
            <a:r>
              <a:rPr lang="pt-BR" sz="2800" b="1" dirty="0"/>
              <a:t>ILIMITADO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3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Produção e consumo de ovos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840760" cy="3891995"/>
          </a:xfrm>
        </p:spPr>
      </p:pic>
    </p:spTree>
    <p:extLst>
      <p:ext uri="{BB962C8B-B14F-4D97-AF65-F5344CB8AC3E}">
        <p14:creationId xmlns:p14="http://schemas.microsoft.com/office/powerpoint/2010/main" val="22938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Produção e consumo de ovos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5724128" y="436510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5253105" cy="4824536"/>
          </a:xfrm>
        </p:spPr>
      </p:pic>
    </p:spTree>
    <p:extLst>
      <p:ext uri="{BB962C8B-B14F-4D97-AF65-F5344CB8AC3E}">
        <p14:creationId xmlns:p14="http://schemas.microsoft.com/office/powerpoint/2010/main" val="35011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Produção e consumo de ovos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521910" cy="5127088"/>
          </a:xfrm>
        </p:spPr>
      </p:pic>
    </p:spTree>
    <p:extLst>
      <p:ext uri="{BB962C8B-B14F-4D97-AF65-F5344CB8AC3E}">
        <p14:creationId xmlns:p14="http://schemas.microsoft.com/office/powerpoint/2010/main" val="10515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Produção e consumo de ovos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408712" cy="4806535"/>
          </a:xfrm>
        </p:spPr>
      </p:pic>
    </p:spTree>
    <p:extLst>
      <p:ext uri="{BB962C8B-B14F-4D97-AF65-F5344CB8AC3E}">
        <p14:creationId xmlns:p14="http://schemas.microsoft.com/office/powerpoint/2010/main" val="624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Produção de ovos do Brasil bate recorde histórico em 2016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Crescimento registrado foi de 6,1% e chega a 39,5 bilhões de unidades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“A intensificação das campanhas pró-consumo e o cenário favorável no mercado interno a proteínas mais acessíveis contribuíram para atingirmos este que é o maior índice de consumo per capita já registrado pelo setor de ovos do Brasil”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52120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ABPA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68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pt-BR" dirty="0" err="1" smtClean="0"/>
              <a:t>Coturnicultura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688632" cy="4338412"/>
          </a:xfrm>
        </p:spPr>
      </p:pic>
    </p:spTree>
    <p:extLst>
      <p:ext uri="{BB962C8B-B14F-4D97-AF65-F5344CB8AC3E}">
        <p14:creationId xmlns:p14="http://schemas.microsoft.com/office/powerpoint/2010/main" val="40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55936"/>
            <a:ext cx="2419658" cy="30585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Linhagem boa</a:t>
            </a:r>
          </a:p>
          <a:p>
            <a:endParaRPr lang="pt-BR" dirty="0"/>
          </a:p>
          <a:p>
            <a:r>
              <a:rPr lang="pt-BR" dirty="0" smtClean="0"/>
              <a:t>Postura de 270 a 300 ovos por ano</a:t>
            </a:r>
          </a:p>
          <a:p>
            <a:endParaRPr lang="pt-BR" dirty="0"/>
          </a:p>
          <a:p>
            <a:r>
              <a:rPr lang="pt-BR" dirty="0" smtClean="0"/>
              <a:t>Baixa mortalidade</a:t>
            </a:r>
          </a:p>
          <a:p>
            <a:endParaRPr lang="pt-BR" dirty="0"/>
          </a:p>
          <a:p>
            <a:r>
              <a:rPr lang="pt-BR" dirty="0" smtClean="0"/>
              <a:t>Resistência a doenças</a:t>
            </a:r>
          </a:p>
          <a:p>
            <a:endParaRPr lang="pt-BR" dirty="0"/>
          </a:p>
          <a:p>
            <a:r>
              <a:rPr lang="pt-BR" dirty="0" smtClean="0"/>
              <a:t>Índice de fertilidade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89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9" y="908720"/>
            <a:ext cx="3535263" cy="455299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73499" y="5373216"/>
            <a:ext cx="4439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Obrigada!!!</a:t>
            </a:r>
            <a:endParaRPr lang="pt-B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8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71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1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Aves:</a:t>
            </a:r>
            <a:br>
              <a:rPr lang="pt-BR" dirty="0" smtClean="0"/>
            </a:br>
            <a:r>
              <a:rPr lang="pt-BR" dirty="0" smtClean="0"/>
              <a:t> Características desejáveis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Crista e barbela grandes e coloração vermelha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3298"/>
            <a:ext cx="4608512" cy="26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Aves: </a:t>
            </a:r>
            <a:br>
              <a:rPr lang="pt-BR" dirty="0" smtClean="0"/>
            </a:br>
            <a:r>
              <a:rPr lang="pt-BR" dirty="0" smtClean="0"/>
              <a:t>Características desejáveis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Cloaca oval, alargada e úmida</a:t>
            </a:r>
          </a:p>
          <a:p>
            <a:pPr marL="6858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96952"/>
            <a:ext cx="4608512" cy="33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1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Aves: </a:t>
            </a:r>
            <a:br>
              <a:rPr lang="pt-BR" dirty="0" smtClean="0"/>
            </a:br>
            <a:r>
              <a:rPr lang="pt-BR" dirty="0" smtClean="0"/>
              <a:t>Características desejáveis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Distância entre o osso da pelve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41334"/>
            <a:ext cx="4496048" cy="33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0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Aves: </a:t>
            </a:r>
            <a:br>
              <a:rPr lang="pt-BR" dirty="0" smtClean="0"/>
            </a:br>
            <a:r>
              <a:rPr lang="pt-BR" dirty="0" smtClean="0"/>
              <a:t>Características indesejáveis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Crista e barbela pequenas, secas e escuras</a:t>
            </a:r>
          </a:p>
          <a:p>
            <a:r>
              <a:rPr lang="pt-BR" dirty="0" smtClean="0"/>
              <a:t>Cloaca circular, estreita e úmida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3368821" cy="25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94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Aves: </a:t>
            </a:r>
            <a:br>
              <a:rPr lang="pt-BR" dirty="0" smtClean="0"/>
            </a:br>
            <a:r>
              <a:rPr lang="pt-BR" dirty="0" smtClean="0"/>
              <a:t>Características indesejáveis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Distância pequena entre os ossos da pelve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4608512" cy="3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9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23652"/>
            <a:ext cx="8064896" cy="3508977"/>
          </a:xfrm>
        </p:spPr>
        <p:txBody>
          <a:bodyPr/>
          <a:lstStyle/>
          <a:p>
            <a:pPr marL="68580" indent="0">
              <a:buNone/>
            </a:pPr>
            <a:r>
              <a:rPr lang="pt-BR" dirty="0" smtClean="0"/>
              <a:t>                            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3023616" cy="30236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32756"/>
            <a:ext cx="3629831" cy="26642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1" y="4509120"/>
            <a:ext cx="2595563" cy="1457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0255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295</TotalTime>
  <Words>458</Words>
  <Application>Microsoft Office PowerPoint</Application>
  <PresentationFormat>Apresentação na tela (4:3)</PresentationFormat>
  <Paragraphs>134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Austin</vt:lpstr>
      <vt:lpstr>Avicultura de Postura</vt:lpstr>
      <vt:lpstr>O que é?</vt:lpstr>
      <vt:lpstr>Aves</vt:lpstr>
      <vt:lpstr>Aves:  Características desejáveis </vt:lpstr>
      <vt:lpstr>Aves:  Características desejáveis </vt:lpstr>
      <vt:lpstr>Aves:  Características desejáveis</vt:lpstr>
      <vt:lpstr>Aves:  Características indesejáveis</vt:lpstr>
      <vt:lpstr>Aves:  Características indesejáveis</vt:lpstr>
      <vt:lpstr>Aves </vt:lpstr>
      <vt:lpstr>Criação das aves </vt:lpstr>
      <vt:lpstr>Sistemas de criação</vt:lpstr>
      <vt:lpstr>Sistemas de criação</vt:lpstr>
      <vt:lpstr>Sistemas de criação</vt:lpstr>
      <vt:lpstr>Ciclo de postura</vt:lpstr>
      <vt:lpstr>Manejo básico</vt:lpstr>
      <vt:lpstr>Manejo da temperatura </vt:lpstr>
      <vt:lpstr>Manejo de temperatura</vt:lpstr>
      <vt:lpstr>Manejo nutricional</vt:lpstr>
      <vt:lpstr>Manejo do ovo</vt:lpstr>
      <vt:lpstr>Ovo </vt:lpstr>
      <vt:lpstr>Ovo - TIPOS</vt:lpstr>
      <vt:lpstr>Ovo – BENEFÍCIOS </vt:lpstr>
      <vt:lpstr>Ovo – MITO do COLESTEROL</vt:lpstr>
      <vt:lpstr>Produção e consumo de ovos</vt:lpstr>
      <vt:lpstr>Produção e consumo de ovos</vt:lpstr>
      <vt:lpstr>Produção e consumo de ovos</vt:lpstr>
      <vt:lpstr>Produção e consumo de ovos</vt:lpstr>
      <vt:lpstr>         Produção de ovos do Brasil bate recorde histórico em 2016 </vt:lpstr>
      <vt:lpstr>Coturnicultura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Avicultura de Postura</dc:title>
  <dc:creator>Admin</dc:creator>
  <cp:lastModifiedBy>Admin</cp:lastModifiedBy>
  <cp:revision>25</cp:revision>
  <dcterms:created xsi:type="dcterms:W3CDTF">2016-06-07T00:41:26Z</dcterms:created>
  <dcterms:modified xsi:type="dcterms:W3CDTF">2016-07-04T02:30:18Z</dcterms:modified>
</cp:coreProperties>
</file>